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pos="46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445"/>
    <a:srgbClr val="017971"/>
    <a:srgbClr val="FF612E"/>
    <a:srgbClr val="1F1108"/>
    <a:srgbClr val="DB7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355EB6-EE64-4E97-BD3D-DF94A7DF2DDD}" v="2" dt="2025-06-19T00:01:10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/>
    <p:restoredTop sz="94648"/>
  </p:normalViewPr>
  <p:slideViewPr>
    <p:cSldViewPr snapToGrid="0" showGuides="1">
      <p:cViewPr varScale="1">
        <p:scale>
          <a:sx n="106" d="100"/>
          <a:sy n="106" d="100"/>
        </p:scale>
        <p:origin x="834" y="96"/>
      </p:cViewPr>
      <p:guideLst>
        <p:guide orient="horz" pos="1298"/>
        <p:guide pos="597"/>
        <p:guide pos="46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Wilkinson" userId="fddd079f-4cc3-4f5b-bd01-ff14594c400c" providerId="ADAL" clId="{FD355EB6-EE64-4E97-BD3D-DF94A7DF2DDD}"/>
    <pc:docChg chg="custSel modSld">
      <pc:chgData name="Sharon Wilkinson" userId="fddd079f-4cc3-4f5b-bd01-ff14594c400c" providerId="ADAL" clId="{FD355EB6-EE64-4E97-BD3D-DF94A7DF2DDD}" dt="2025-06-19T00:02:35.145" v="87" actId="20577"/>
      <pc:docMkLst>
        <pc:docMk/>
      </pc:docMkLst>
      <pc:sldChg chg="addSp delSp modSp mod">
        <pc:chgData name="Sharon Wilkinson" userId="fddd079f-4cc3-4f5b-bd01-ff14594c400c" providerId="ADAL" clId="{FD355EB6-EE64-4E97-BD3D-DF94A7DF2DDD}" dt="2025-06-19T00:01:30.442" v="14" actId="1076"/>
        <pc:sldMkLst>
          <pc:docMk/>
          <pc:sldMk cId="3072550638" sldId="259"/>
        </pc:sldMkLst>
        <pc:spChg chg="add mod">
          <ac:chgData name="Sharon Wilkinson" userId="fddd079f-4cc3-4f5b-bd01-ff14594c400c" providerId="ADAL" clId="{FD355EB6-EE64-4E97-BD3D-DF94A7DF2DDD}" dt="2025-06-19T00:01:30.442" v="14" actId="1076"/>
          <ac:spMkLst>
            <pc:docMk/>
            <pc:sldMk cId="3072550638" sldId="259"/>
            <ac:spMk id="2" creationId="{125384EC-D506-F639-14F4-3E2E3942209F}"/>
          </ac:spMkLst>
        </pc:spChg>
        <pc:spChg chg="mod">
          <ac:chgData name="Sharon Wilkinson" userId="fddd079f-4cc3-4f5b-bd01-ff14594c400c" providerId="ADAL" clId="{FD355EB6-EE64-4E97-BD3D-DF94A7DF2DDD}" dt="2025-06-19T00:00:51.746" v="8" actId="20577"/>
          <ac:spMkLst>
            <pc:docMk/>
            <pc:sldMk cId="3072550638" sldId="259"/>
            <ac:spMk id="8" creationId="{24D88411-461D-CDF6-B60D-2122A6F3A548}"/>
          </ac:spMkLst>
        </pc:spChg>
        <pc:spChg chg="del">
          <ac:chgData name="Sharon Wilkinson" userId="fddd079f-4cc3-4f5b-bd01-ff14594c400c" providerId="ADAL" clId="{FD355EB6-EE64-4E97-BD3D-DF94A7DF2DDD}" dt="2025-06-19T00:01:20.482" v="12" actId="478"/>
          <ac:spMkLst>
            <pc:docMk/>
            <pc:sldMk cId="3072550638" sldId="259"/>
            <ac:spMk id="11" creationId="{87F56F5F-E640-59FB-8D51-0B179F08D8D8}"/>
          </ac:spMkLst>
        </pc:spChg>
      </pc:sldChg>
      <pc:sldChg chg="modSp mod">
        <pc:chgData name="Sharon Wilkinson" userId="fddd079f-4cc3-4f5b-bd01-ff14594c400c" providerId="ADAL" clId="{FD355EB6-EE64-4E97-BD3D-DF94A7DF2DDD}" dt="2025-06-19T00:02:35.145" v="87" actId="20577"/>
        <pc:sldMkLst>
          <pc:docMk/>
          <pc:sldMk cId="3679192057" sldId="260"/>
        </pc:sldMkLst>
        <pc:spChg chg="mod">
          <ac:chgData name="Sharon Wilkinson" userId="fddd079f-4cc3-4f5b-bd01-ff14594c400c" providerId="ADAL" clId="{FD355EB6-EE64-4E97-BD3D-DF94A7DF2DDD}" dt="2025-06-19T00:02:35.145" v="87" actId="20577"/>
          <ac:spMkLst>
            <pc:docMk/>
            <pc:sldMk cId="3679192057" sldId="260"/>
            <ac:spMk id="8" creationId="{1E61D6DB-B25E-93EC-F4A0-EBCC6F79CE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F4A8F-DBB4-2F41-AAF6-AAFD8D11B5A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8B426-AF9D-1243-9F0D-A5C53625F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8B426-AF9D-1243-9F0D-A5C53625F9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5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76F3A-BEBB-4394-F54C-A4FCA4793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299E8B-D7FF-E390-A24D-D07CA373E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DE7E87-7430-A7B6-C91A-DB588806B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C82C3-E473-6316-D152-9378015EEE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8B426-AF9D-1243-9F0D-A5C53625F9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1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CBDCF-1BC2-CFA1-6F92-084C44AFA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E77AE9-0954-6FC0-76C9-84E67EABF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4DCED2-FBD8-CEB1-BEEF-6FE18F948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5ABC6-CD49-6029-17A9-649F10417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8B426-AF9D-1243-9F0D-A5C53625F9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9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353B8-65F8-B000-7281-284B84636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945BF2-E20C-216F-8FAF-00AD88FF6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DB0064-F241-D96F-11A0-38D498897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D6BDD-74A7-08C3-E6A1-B3C7EA6EF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8B426-AF9D-1243-9F0D-A5C53625F9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2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D808-99FE-2970-539A-C678A8923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ABDA2-C630-D802-E14E-7D70ADE43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53CD9-9137-8B95-740F-B8F097347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147B-A368-254F-B23F-A1C6852D716C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6944C-71EB-A362-4263-1E697541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68C51-DEA6-50A4-2566-D026A0DC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E4-EAD6-1E4D-9AD5-5EEC74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B44A-4033-DF47-AB7C-4F5FF88C0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72CF3-1E7B-14CB-50B6-73E1528B6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1D6C-7A58-ABD0-D835-FCDE5C44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147B-A368-254F-B23F-A1C6852D716C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3E191-937B-81BB-D8B1-9C65307D6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78E48-8B9D-E4E4-F1A2-7252930D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E4-EAD6-1E4D-9AD5-5EEC74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51A00-F74D-4213-85F6-18A0D2C58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77FF1-4197-BFC5-C39D-211D03DBE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43ECC-E24E-537C-FDA0-FF900982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147B-A368-254F-B23F-A1C6852D716C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39800-E265-69E6-B2C3-6DABF3ED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4DDDE-4565-35CF-52F8-14394B43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E4-EAD6-1E4D-9AD5-5EEC74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2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C910F-209C-9B8D-5FB3-E88C156D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4EDCA-DE15-DCDD-BE87-44A65D8AB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BD941-CB86-FFDF-6C7F-94F95A03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147B-A368-254F-B23F-A1C6852D716C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ED05A-E8EB-42CD-30BF-1AA428F2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D2B60-E7F7-300D-1818-508DF27F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E4-EAD6-1E4D-9AD5-5EEC74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6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0447-4C27-EBC0-CF6D-F4ED758D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01FF3-6582-A253-EFF0-C79E5717E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BC26C-C4EC-4075-17E2-115C7517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147B-A368-254F-B23F-A1C6852D716C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D00D5-0C79-DD61-60DF-C1D09EF5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C678A-D4CC-73F6-8D29-7D4CE10F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E4-EAD6-1E4D-9AD5-5EEC74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1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E303D-4236-123C-A0A3-23E53374E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9818B-13C2-1222-4C86-427C76CEE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95ED9-3D28-5FA7-E8BD-3A96D8E62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FE74E-556F-8C5C-7EBA-B1312DA2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147B-A368-254F-B23F-A1C6852D716C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714A2-EB4D-0AC8-9E0C-C2C103F4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70343-1F0F-5F15-6DAD-82FBF952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E4-EAD6-1E4D-9AD5-5EEC74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97EEB-A9F2-DCFC-DF33-B92C94C7E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6433E-5B18-3870-EFD2-49251FDEF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657BE-6E49-37DD-170F-586765B42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E2A7B-8781-8B23-7EAB-41F842BD0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FA74A-899E-9184-EDA8-B1428333A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CEDAE-69C3-FEFC-96F3-31A91799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147B-A368-254F-B23F-A1C6852D716C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44321B-8C86-632E-C03D-5684FC2F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CDE5C-499C-0D1F-D8D1-72C9EB86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E4-EAD6-1E4D-9AD5-5EEC74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28A76-D565-B83D-E11F-395E25A8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703DE-E829-A9B4-6D59-BABD47AC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147B-A368-254F-B23F-A1C6852D716C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78F14-9940-B228-477E-A60D942C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997EC-74AD-AB93-E0D3-2F60B2BA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E4-EAD6-1E4D-9AD5-5EEC74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7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A2010-4B6B-02D3-4B40-D878888E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147B-A368-254F-B23F-A1C6852D716C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3D84E-01E9-E53A-5874-F32317A8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94298-5B7B-733D-D2D7-89DD6EC9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E4-EAD6-1E4D-9AD5-5EEC74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4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AC7F-F57F-1F13-6513-680F1A8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59675-B473-40C6-7297-1D380649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3E9D1-7D8E-FF2C-86F6-1FA3F2E53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33087-C951-7116-0FA3-5DB80B57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147B-A368-254F-B23F-A1C6852D716C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839FB-3E2F-5515-349D-1695C682E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B0E3-E35B-E20D-6154-770D6053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E4-EAD6-1E4D-9AD5-5EEC74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6AE5-DC28-F015-9F34-21282CDE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4C6655-EF84-6C62-B630-8BB9538FA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65B5A-0211-0005-2A24-BF00076AA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F1A9A-B5A4-1DE5-8946-8428ED6F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147B-A368-254F-B23F-A1C6852D716C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43860-10D9-6010-3040-80B53D41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2A927-2317-350B-CC63-5ED2CC7B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E4-EAD6-1E4D-9AD5-5EEC74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4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25216-73FF-D2CF-A007-8FE7E9FA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66C83-F733-09D2-B923-F992385A7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BC3B-AA89-60E5-A9F1-273A24B14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B147B-A368-254F-B23F-A1C6852D716C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11F54-380F-814E-CF62-306E74563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8F288-90A0-E678-B0A2-0879B05C9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7CE4-EAD6-1E4D-9AD5-5EEC74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0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white hair&#10;&#10;AI-generated content may be incorrect.">
            <a:extLst>
              <a:ext uri="{FF2B5EF4-FFF2-40B4-BE49-F238E27FC236}">
                <a16:creationId xmlns:a16="http://schemas.microsoft.com/office/drawing/2014/main" id="{1CEA6E0A-B2AB-CCEA-6119-3009AEC47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D88411-461D-CDF6-B60D-2122A6F3A548}"/>
              </a:ext>
            </a:extLst>
          </p:cNvPr>
          <p:cNvSpPr txBox="1"/>
          <p:nvPr/>
        </p:nvSpPr>
        <p:spPr>
          <a:xfrm>
            <a:off x="721237" y="3370926"/>
            <a:ext cx="48799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Celebrate the thousands of dedicated, compassionate and hardworking professionals who support older people in Australia every day.</a:t>
            </a:r>
          </a:p>
          <a:p>
            <a:pPr algn="ctr"/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From team leaders and frontline workers to those behind the scenes across aged care, retirement living and seniors housing – these individuals are the heart of our sector. </a:t>
            </a:r>
          </a:p>
          <a:p>
            <a:pPr algn="ctr"/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Their tireless commitment makes a meaningful difference in the lives of older people, families and communities </a:t>
            </a:r>
          </a:p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across the country.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ED7625-6B61-3661-0044-675A49123714}"/>
              </a:ext>
            </a:extLst>
          </p:cNvPr>
          <p:cNvSpPr txBox="1"/>
          <p:nvPr/>
        </p:nvSpPr>
        <p:spPr>
          <a:xfrm>
            <a:off x="1321657" y="5577420"/>
            <a:ext cx="423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FF612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lang="en-AU" sz="2800" b="1" dirty="0" err="1">
                <a:solidFill>
                  <a:srgbClr val="FF612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Thanksfor</a:t>
            </a:r>
            <a:r>
              <a:rPr lang="en-AU" sz="2800" b="1" dirty="0" err="1">
                <a:solidFill>
                  <a:srgbClr val="FF61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Caring</a:t>
            </a:r>
            <a:endParaRPr lang="en-AU" sz="2800" b="1" dirty="0">
              <a:solidFill>
                <a:srgbClr val="FF612E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B52D4-DF87-7457-8CBE-FACB31A12E2E}"/>
              </a:ext>
            </a:extLst>
          </p:cNvPr>
          <p:cNvSpPr txBox="1"/>
          <p:nvPr/>
        </p:nvSpPr>
        <p:spPr>
          <a:xfrm>
            <a:off x="606407" y="2726679"/>
            <a:ext cx="5666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01797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Thursday 7 August 2025</a:t>
            </a:r>
          </a:p>
        </p:txBody>
      </p:sp>
      <p:pic>
        <p:nvPicPr>
          <p:cNvPr id="16" name="Picture 15" descr="A black background with words&#10;&#10;AI-generated content may be incorrect.">
            <a:extLst>
              <a:ext uri="{FF2B5EF4-FFF2-40B4-BE49-F238E27FC236}">
                <a16:creationId xmlns:a16="http://schemas.microsoft.com/office/drawing/2014/main" id="{2EE0F88C-EC2E-571E-0B4A-92763BFE58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657" y="757360"/>
            <a:ext cx="4165391" cy="2216775"/>
          </a:xfrm>
          <a:prstGeom prst="rect">
            <a:avLst/>
          </a:prstGeom>
        </p:spPr>
      </p:pic>
      <p:pic>
        <p:nvPicPr>
          <p:cNvPr id="3" name="Picture 2" descr="A black background with brown text&#10;&#10;AI-generated content may be incorrect.">
            <a:extLst>
              <a:ext uri="{FF2B5EF4-FFF2-40B4-BE49-F238E27FC236}">
                <a16:creationId xmlns:a16="http://schemas.microsoft.com/office/drawing/2014/main" id="{BA673FC7-FCEF-6704-796D-643CDAB3F3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515" y="411317"/>
            <a:ext cx="1404926" cy="5710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5384EC-D506-F639-14F4-3E2E3942209F}"/>
              </a:ext>
            </a:extLst>
          </p:cNvPr>
          <p:cNvSpPr txBox="1"/>
          <p:nvPr/>
        </p:nvSpPr>
        <p:spPr>
          <a:xfrm>
            <a:off x="721237" y="6183476"/>
            <a:ext cx="7390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1F110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ageingaustralia.asn.au/aged-care-employee-day </a:t>
            </a:r>
            <a:endParaRPr lang="en-AU" b="1" dirty="0">
              <a:solidFill>
                <a:srgbClr val="1F1108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5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249F7-03F3-DD24-DD40-16C329D8D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n old person&#10;&#10;AI-generated content may be incorrect.">
            <a:extLst>
              <a:ext uri="{FF2B5EF4-FFF2-40B4-BE49-F238E27FC236}">
                <a16:creationId xmlns:a16="http://schemas.microsoft.com/office/drawing/2014/main" id="{444D2D6D-58F4-CA8F-B7A5-75BEA3E13E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00" y="370648"/>
            <a:ext cx="10892118" cy="61359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61D6DB-B25E-93EC-F4A0-EBCC6F79CE2E}"/>
              </a:ext>
            </a:extLst>
          </p:cNvPr>
          <p:cNvSpPr txBox="1"/>
          <p:nvPr/>
        </p:nvSpPr>
        <p:spPr>
          <a:xfrm>
            <a:off x="6392156" y="4182929"/>
            <a:ext cx="4827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Celebrate Australia’s unsung heroes this</a:t>
            </a:r>
            <a:br>
              <a:rPr lang="en-AU" sz="1200" dirty="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AU" sz="1200" b="1" dirty="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Aged Care Employee Day</a:t>
            </a:r>
            <a:r>
              <a:rPr lang="en-AU" sz="1200" dirty="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let all your workers</a:t>
            </a:r>
            <a:br>
              <a:rPr lang="en-AU" sz="1200" dirty="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AU" sz="1200" dirty="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 how much they are appreciated.</a:t>
            </a:r>
            <a:br>
              <a:rPr lang="en-AU" sz="1200" dirty="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AU" sz="1200" dirty="0">
              <a:solidFill>
                <a:srgbClr val="1F1108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AU" sz="1200" dirty="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 Ageing Australia your stories, photos and videos </a:t>
            </a:r>
            <a:r>
              <a:rPr lang="en-AU" sz="120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</a:t>
            </a:r>
            <a:r>
              <a:rPr lang="en-AU" sz="1200">
                <a:solidFill>
                  <a:srgbClr val="1F110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 website </a:t>
            </a:r>
            <a:r>
              <a:rPr lang="en-AU" sz="120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</a:t>
            </a:r>
            <a:r>
              <a:rPr lang="en-AU" sz="1200" dirty="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can celebrate the people and teams involved in care and support across our networks.</a:t>
            </a:r>
            <a:br>
              <a:rPr lang="en-AU" sz="1200" dirty="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AU" sz="1200" dirty="0">
              <a:solidFill>
                <a:srgbClr val="1F1108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AU" sz="1200" dirty="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 </a:t>
            </a:r>
            <a:r>
              <a:rPr lang="en-AU" sz="1200" b="1" dirty="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ageingaustralia.asn.au/aged-care-employee-day</a:t>
            </a:r>
            <a:r>
              <a:rPr lang="en-AU" sz="1200" dirty="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find out how you can get involved.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267FE-E07F-9F53-2EFC-073BAD3C8CFB}"/>
              </a:ext>
            </a:extLst>
          </p:cNvPr>
          <p:cNvSpPr txBox="1"/>
          <p:nvPr/>
        </p:nvSpPr>
        <p:spPr>
          <a:xfrm>
            <a:off x="715166" y="5833320"/>
            <a:ext cx="423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lang="en-AU" sz="28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Thanksfor</a:t>
            </a:r>
            <a:r>
              <a:rPr lang="en-AU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Caring</a:t>
            </a:r>
            <a:endParaRPr lang="en-AU" sz="28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01B0A-C7E2-7E24-305C-E61FD53F3A4F}"/>
              </a:ext>
            </a:extLst>
          </p:cNvPr>
          <p:cNvSpPr txBox="1"/>
          <p:nvPr/>
        </p:nvSpPr>
        <p:spPr>
          <a:xfrm>
            <a:off x="6087520" y="6266136"/>
            <a:ext cx="5437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 your appreciation with us from 1 July 2024 to 7 August 2025.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F8F60-19E4-94C3-FA45-3958500F6B93}"/>
              </a:ext>
            </a:extLst>
          </p:cNvPr>
          <p:cNvSpPr txBox="1"/>
          <p:nvPr/>
        </p:nvSpPr>
        <p:spPr>
          <a:xfrm>
            <a:off x="5857859" y="3438644"/>
            <a:ext cx="5666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01797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Thursday 7 August 2025</a:t>
            </a:r>
          </a:p>
        </p:txBody>
      </p:sp>
      <p:pic>
        <p:nvPicPr>
          <p:cNvPr id="6" name="Picture 5" descr="A black background with brown text&#10;&#10;AI-generated content may be incorrect.">
            <a:extLst>
              <a:ext uri="{FF2B5EF4-FFF2-40B4-BE49-F238E27FC236}">
                <a16:creationId xmlns:a16="http://schemas.microsoft.com/office/drawing/2014/main" id="{3CCDBC3B-7BF9-D05E-28A3-80DFF7A241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8" y="586055"/>
            <a:ext cx="1768568" cy="718870"/>
          </a:xfrm>
          <a:prstGeom prst="rect">
            <a:avLst/>
          </a:prstGeom>
        </p:spPr>
      </p:pic>
      <p:pic>
        <p:nvPicPr>
          <p:cNvPr id="13" name="Picture 12" descr="A red heart with black background&#10;&#10;AI-generated content may be incorrect.">
            <a:extLst>
              <a:ext uri="{FF2B5EF4-FFF2-40B4-BE49-F238E27FC236}">
                <a16:creationId xmlns:a16="http://schemas.microsoft.com/office/drawing/2014/main" id="{6CBCA8B5-50AA-D850-E92C-CFF95AE576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78">
            <a:off x="10610588" y="2118841"/>
            <a:ext cx="1426262" cy="14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9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FB66B-86AD-732E-2033-4449D00A9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FB80638F-4E00-B488-51B4-F5344C09FB28}"/>
              </a:ext>
            </a:extLst>
          </p:cNvPr>
          <p:cNvSpPr/>
          <p:nvPr/>
        </p:nvSpPr>
        <p:spPr>
          <a:xfrm>
            <a:off x="9994381" y="1"/>
            <a:ext cx="2197619" cy="6858000"/>
          </a:xfrm>
          <a:prstGeom prst="rect">
            <a:avLst/>
          </a:prstGeom>
          <a:solidFill>
            <a:srgbClr val="EDDBC7"/>
          </a:solidFill>
          <a:ln w="38100">
            <a:miter lim="400000"/>
          </a:ln>
        </p:spPr>
        <p:txBody>
          <a:bodyPr lIns="76200" tIns="76200" rIns="76200" bIns="76200" anchor="ctr"/>
          <a:lstStyle/>
          <a:p>
            <a:pPr>
              <a:defRPr>
                <a:solidFill>
                  <a:srgbClr val="FFFFFF"/>
                </a:solidFill>
                <a:latin typeface="Raleway-Regular"/>
                <a:ea typeface="Raleway-Regular"/>
                <a:cs typeface="Raleway-Regular"/>
                <a:sym typeface="Raleway-Regular"/>
              </a:defRPr>
            </a:pPr>
            <a:endParaRPr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F6C7977-FA93-E432-219A-23A016CA3CDE}"/>
              </a:ext>
            </a:extLst>
          </p:cNvPr>
          <p:cNvSpPr txBox="1">
            <a:spLocks/>
          </p:cNvSpPr>
          <p:nvPr/>
        </p:nvSpPr>
        <p:spPr>
          <a:xfrm>
            <a:off x="1420103" y="2831114"/>
            <a:ext cx="20820780" cy="2276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ctr" defTabSz="914400" rtl="0" eaLnBrk="1" latinLnBrk="0" hangingPunct="1">
              <a:buNone/>
              <a:defRPr sz="7200" b="1" kern="1200">
                <a:solidFill>
                  <a:srgbClr val="0675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54A248-2635-0E6E-E1A2-BF45F2B7FE4D}"/>
              </a:ext>
            </a:extLst>
          </p:cNvPr>
          <p:cNvSpPr txBox="1"/>
          <p:nvPr/>
        </p:nvSpPr>
        <p:spPr>
          <a:xfrm>
            <a:off x="947739" y="1974596"/>
            <a:ext cx="7804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1797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Heading 2</a:t>
            </a:r>
          </a:p>
          <a:p>
            <a:endParaRPr lang="en-AU" dirty="0">
              <a:solidFill>
                <a:srgbClr val="1F11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AU" dirty="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Text......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3ECCB-B181-7D00-40D7-F77E55E8C77E}"/>
              </a:ext>
            </a:extLst>
          </p:cNvPr>
          <p:cNvSpPr txBox="1"/>
          <p:nvPr/>
        </p:nvSpPr>
        <p:spPr>
          <a:xfrm>
            <a:off x="947738" y="669175"/>
            <a:ext cx="820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11344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Heading 1</a:t>
            </a:r>
          </a:p>
        </p:txBody>
      </p:sp>
      <p:pic>
        <p:nvPicPr>
          <p:cNvPr id="22" name="Picture 21" descr="A black background with words&#10;&#10;AI-generated content may be incorrect.">
            <a:extLst>
              <a:ext uri="{FF2B5EF4-FFF2-40B4-BE49-F238E27FC236}">
                <a16:creationId xmlns:a16="http://schemas.microsoft.com/office/drawing/2014/main" id="{243425D2-54F3-FDF6-7A81-8A41F981E3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201" y="628834"/>
            <a:ext cx="1945978" cy="1035628"/>
          </a:xfrm>
          <a:prstGeom prst="rect">
            <a:avLst/>
          </a:prstGeom>
        </p:spPr>
      </p:pic>
      <p:pic>
        <p:nvPicPr>
          <p:cNvPr id="3" name="Picture 2" descr="A black background with brown text&#10;&#10;AI-generated content may be incorrect.">
            <a:extLst>
              <a:ext uri="{FF2B5EF4-FFF2-40B4-BE49-F238E27FC236}">
                <a16:creationId xmlns:a16="http://schemas.microsoft.com/office/drawing/2014/main" id="{6ED81A0D-E5EC-11E3-0DCA-358D8CCE5E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681" y="5950660"/>
            <a:ext cx="1153617" cy="4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3EFA7-0659-1798-6B5C-062A481B9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E141AEE8-9F27-1135-68C9-2F3FD374D20B}"/>
              </a:ext>
            </a:extLst>
          </p:cNvPr>
          <p:cNvSpPr/>
          <p:nvPr/>
        </p:nvSpPr>
        <p:spPr>
          <a:xfrm>
            <a:off x="9994381" y="1"/>
            <a:ext cx="2197619" cy="6858000"/>
          </a:xfrm>
          <a:prstGeom prst="rect">
            <a:avLst/>
          </a:prstGeom>
          <a:solidFill>
            <a:srgbClr val="EDDBC7"/>
          </a:solidFill>
          <a:ln w="38100">
            <a:miter lim="400000"/>
          </a:ln>
        </p:spPr>
        <p:txBody>
          <a:bodyPr lIns="76200" tIns="76200" rIns="76200" bIns="76200" anchor="ctr"/>
          <a:lstStyle/>
          <a:p>
            <a:pPr>
              <a:defRPr>
                <a:solidFill>
                  <a:srgbClr val="FFFFFF"/>
                </a:solidFill>
                <a:latin typeface="Raleway-Regular"/>
                <a:ea typeface="Raleway-Regular"/>
                <a:cs typeface="Raleway-Regular"/>
                <a:sym typeface="Raleway-Regular"/>
              </a:defRPr>
            </a:pPr>
            <a:endParaRPr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636C85A-9419-CE29-D830-0449B1C471B9}"/>
              </a:ext>
            </a:extLst>
          </p:cNvPr>
          <p:cNvSpPr txBox="1">
            <a:spLocks/>
          </p:cNvSpPr>
          <p:nvPr/>
        </p:nvSpPr>
        <p:spPr>
          <a:xfrm>
            <a:off x="1420103" y="2831114"/>
            <a:ext cx="20820780" cy="2276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ctr" defTabSz="914400" rtl="0" eaLnBrk="1" latinLnBrk="0" hangingPunct="1">
              <a:buNone/>
              <a:defRPr sz="7200" b="1" kern="1200">
                <a:solidFill>
                  <a:srgbClr val="0675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5CC899-F79F-6855-C177-D185363CAE07}"/>
              </a:ext>
            </a:extLst>
          </p:cNvPr>
          <p:cNvSpPr txBox="1"/>
          <p:nvPr/>
        </p:nvSpPr>
        <p:spPr>
          <a:xfrm>
            <a:off x="947739" y="1974596"/>
            <a:ext cx="6372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1797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Heading 2</a:t>
            </a:r>
          </a:p>
          <a:p>
            <a:endParaRPr lang="en-AU" dirty="0">
              <a:solidFill>
                <a:srgbClr val="1F11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AU" dirty="0">
                <a:solidFill>
                  <a:srgbClr val="1F11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Text......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1D7437-04F2-44A0-CC5E-9FF3B4E8CDC3}"/>
              </a:ext>
            </a:extLst>
          </p:cNvPr>
          <p:cNvSpPr txBox="1"/>
          <p:nvPr/>
        </p:nvSpPr>
        <p:spPr>
          <a:xfrm>
            <a:off x="947738" y="669175"/>
            <a:ext cx="820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11344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Heading 1</a:t>
            </a:r>
          </a:p>
        </p:txBody>
      </p:sp>
      <p:pic>
        <p:nvPicPr>
          <p:cNvPr id="22" name="Picture 21" descr="A black background with words&#10;&#10;AI-generated content may be incorrect.">
            <a:extLst>
              <a:ext uri="{FF2B5EF4-FFF2-40B4-BE49-F238E27FC236}">
                <a16:creationId xmlns:a16="http://schemas.microsoft.com/office/drawing/2014/main" id="{AA939835-5652-24FA-8E65-F03DA6D7C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201" y="628834"/>
            <a:ext cx="1945978" cy="1035628"/>
          </a:xfrm>
          <a:prstGeom prst="rect">
            <a:avLst/>
          </a:prstGeom>
        </p:spPr>
      </p:pic>
      <p:pic>
        <p:nvPicPr>
          <p:cNvPr id="3" name="Picture 2" descr="A black background with brown text&#10;&#10;AI-generated content may be incorrect.">
            <a:extLst>
              <a:ext uri="{FF2B5EF4-FFF2-40B4-BE49-F238E27FC236}">
                <a16:creationId xmlns:a16="http://schemas.microsoft.com/office/drawing/2014/main" id="{CD0C2469-932D-1DFC-B170-0E02FE8164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681" y="5950660"/>
            <a:ext cx="1153617" cy="469437"/>
          </a:xfrm>
          <a:prstGeom prst="rect">
            <a:avLst/>
          </a:prstGeom>
        </p:spPr>
      </p:pic>
      <p:pic>
        <p:nvPicPr>
          <p:cNvPr id="4" name="Picture 3" descr="An old person sitting in a chair&#10;&#10;AI-generated content may be incorrect.">
            <a:extLst>
              <a:ext uri="{FF2B5EF4-FFF2-40B4-BE49-F238E27FC236}">
                <a16:creationId xmlns:a16="http://schemas.microsoft.com/office/drawing/2014/main" id="{CC03AE02-74E1-086A-983E-00BF4F52E2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72400" y="2056680"/>
            <a:ext cx="4419600" cy="337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4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y background&#10;&#10;AI-generated content may be incorrect.">
            <a:extLst>
              <a:ext uri="{FF2B5EF4-FFF2-40B4-BE49-F238E27FC236}">
                <a16:creationId xmlns:a16="http://schemas.microsoft.com/office/drawing/2014/main" id="{6B56B3AC-CA47-44D8-79DC-AA12C04A85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ack and white text&#10;&#10;AI-generated content may be incorrect.">
            <a:extLst>
              <a:ext uri="{FF2B5EF4-FFF2-40B4-BE49-F238E27FC236}">
                <a16:creationId xmlns:a16="http://schemas.microsoft.com/office/drawing/2014/main" id="{333BDDF9-832A-8FD6-F2B5-D06C7CA58E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256" y="3081313"/>
            <a:ext cx="2524966" cy="102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61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8F24FA606C904FA03AF2026A9BF015" ma:contentTypeVersion="19" ma:contentTypeDescription="Create a new document." ma:contentTypeScope="" ma:versionID="9debd98430efa16e0b6b117dbd323535">
  <xsd:schema xmlns:xsd="http://www.w3.org/2001/XMLSchema" xmlns:xs="http://www.w3.org/2001/XMLSchema" xmlns:p="http://schemas.microsoft.com/office/2006/metadata/properties" xmlns:ns2="f7796639-2e55-4880-9081-e99a757a6c35" xmlns:ns3="ff8ad021-7706-46dd-bc28-dd531e7b7257" targetNamespace="http://schemas.microsoft.com/office/2006/metadata/properties" ma:root="true" ma:fieldsID="dbe587f464dbb5be9c2ed485395e3e83" ns2:_="" ns3:_="">
    <xsd:import namespace="f7796639-2e55-4880-9081-e99a757a6c35"/>
    <xsd:import namespace="ff8ad021-7706-46dd-bc28-dd531e7b72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TaxCatchAll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ForNex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96639-2e55-4880-9081-e99a757a6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e392769-4c20-48f5-affd-6f459d96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ForNexus" ma:index="23" nillable="true" ma:displayName="For Nexus" ma:format="Dropdown" ma:internalName="ForNexus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ad021-7706-46dd-bc28-dd531e7b725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cafc63f-8426-47a5-a6b2-d4e225c37fe0}" ma:internalName="TaxCatchAll" ma:showField="CatchAllData" ma:web="ff8ad021-7706-46dd-bc28-dd531e7b72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8ad021-7706-46dd-bc28-dd531e7b7257" xsi:nil="true"/>
    <ForNexus xmlns="f7796639-2e55-4880-9081-e99a757a6c35" xsi:nil="true"/>
    <lcf76f155ced4ddcb4097134ff3c332f xmlns="f7796639-2e55-4880-9081-e99a757a6c3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D65DAB-D27F-4D08-8261-7BABA05AFD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EE83CD-96B5-42CB-8CF1-A94C1FC9C8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796639-2e55-4880-9081-e99a757a6c35"/>
    <ds:schemaRef ds:uri="ff8ad021-7706-46dd-bc28-dd531e7b72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3C0CD3-D95F-433F-B3A1-63060A96016E}">
  <ds:schemaRefs>
    <ds:schemaRef ds:uri="http://schemas.microsoft.com/office/2006/metadata/properties"/>
    <ds:schemaRef ds:uri="http://schemas.microsoft.com/office/infopath/2007/PartnerControls"/>
    <ds:schemaRef ds:uri="ff8ad021-7706-46dd-bc28-dd531e7b7257"/>
    <ds:schemaRef ds:uri="f7796639-2e55-4880-9081-e99a757a6c3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192</Words>
  <Application>Microsoft Office PowerPoint</Application>
  <PresentationFormat>Widescreen</PresentationFormat>
  <Paragraphs>29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Schwarz</dc:creator>
  <cp:lastModifiedBy>Sharon Wilkinson</cp:lastModifiedBy>
  <cp:revision>4</cp:revision>
  <dcterms:created xsi:type="dcterms:W3CDTF">2023-07-04T06:22:18Z</dcterms:created>
  <dcterms:modified xsi:type="dcterms:W3CDTF">2025-06-19T00:02:36Z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0x0101000F8F24FA606C904FA03AF2026A9BF015</vt:lpwstr>
  </property>
</Properties>
</file>